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7" r:id="rId4"/>
    <p:sldId id="258" r:id="rId5"/>
    <p:sldId id="260" r:id="rId6"/>
    <p:sldId id="261" r:id="rId7"/>
    <p:sldId id="263" r:id="rId8"/>
    <p:sldId id="264" r:id="rId9"/>
    <p:sldId id="265" r:id="rId10"/>
    <p:sldId id="268" r:id="rId11"/>
    <p:sldId id="269" r:id="rId12"/>
    <p:sldId id="266" r:id="rId13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8DC2-53EF-47AD-8636-2CE3CE1847AE}" type="datetimeFigureOut">
              <a:rPr lang="es-419" smtClean="0"/>
              <a:t>5/9/2022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E30C-0767-4588-BA14-420268C6AC6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78850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8DC2-53EF-47AD-8636-2CE3CE1847AE}" type="datetimeFigureOut">
              <a:rPr lang="es-419" smtClean="0"/>
              <a:t>5/9/2022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E30C-0767-4588-BA14-420268C6AC6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48927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8DC2-53EF-47AD-8636-2CE3CE1847AE}" type="datetimeFigureOut">
              <a:rPr lang="es-419" smtClean="0"/>
              <a:t>5/9/2022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E30C-0767-4588-BA14-420268C6AC6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19013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8DC2-53EF-47AD-8636-2CE3CE1847AE}" type="datetimeFigureOut">
              <a:rPr lang="es-419" smtClean="0"/>
              <a:t>5/9/2022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E30C-0767-4588-BA14-420268C6AC6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3172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8DC2-53EF-47AD-8636-2CE3CE1847AE}" type="datetimeFigureOut">
              <a:rPr lang="es-419" smtClean="0"/>
              <a:t>5/9/2022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E30C-0767-4588-BA14-420268C6AC6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981208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8DC2-53EF-47AD-8636-2CE3CE1847AE}" type="datetimeFigureOut">
              <a:rPr lang="es-419" smtClean="0"/>
              <a:t>5/9/2022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E30C-0767-4588-BA14-420268C6AC6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4027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8DC2-53EF-47AD-8636-2CE3CE1847AE}" type="datetimeFigureOut">
              <a:rPr lang="es-419" smtClean="0"/>
              <a:t>5/9/2022</a:t>
            </a:fld>
            <a:endParaRPr lang="es-419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E30C-0767-4588-BA14-420268C6AC6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17866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8DC2-53EF-47AD-8636-2CE3CE1847AE}" type="datetimeFigureOut">
              <a:rPr lang="es-419" smtClean="0"/>
              <a:t>5/9/2022</a:t>
            </a:fld>
            <a:endParaRPr lang="es-419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E30C-0767-4588-BA14-420268C6AC6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5931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8DC2-53EF-47AD-8636-2CE3CE1847AE}" type="datetimeFigureOut">
              <a:rPr lang="es-419" smtClean="0"/>
              <a:t>5/9/2022</a:t>
            </a:fld>
            <a:endParaRPr lang="es-419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E30C-0767-4588-BA14-420268C6AC6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02587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8DC2-53EF-47AD-8636-2CE3CE1847AE}" type="datetimeFigureOut">
              <a:rPr lang="es-419" smtClean="0"/>
              <a:t>5/9/2022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E30C-0767-4588-BA14-420268C6AC6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795276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8DC2-53EF-47AD-8636-2CE3CE1847AE}" type="datetimeFigureOut">
              <a:rPr lang="es-419" smtClean="0"/>
              <a:t>5/9/2022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E30C-0767-4588-BA14-420268C6AC6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46053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F8DC2-53EF-47AD-8636-2CE3CE1847AE}" type="datetimeFigureOut">
              <a:rPr lang="es-419" smtClean="0"/>
              <a:t>5/9/2022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FE30C-0767-4588-BA14-420268C6AC6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6800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AR" b="1" i="1" dirty="0"/>
              <a:t>Cómo comprender el aprendizaje</a:t>
            </a:r>
            <a:endParaRPr lang="es-419" b="1" i="1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>
          <a:solidFill>
            <a:schemeClr val="accent6">
              <a:lumMod val="60000"/>
              <a:lumOff val="40000"/>
            </a:schemeClr>
          </a:solidFill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s-AR" sz="4400" i="1" dirty="0" smtClean="0">
                <a:latin typeface="+mj-lt"/>
                <a:ea typeface="+mj-ea"/>
                <a:cs typeface="+mj-cs"/>
              </a:rPr>
              <a:t>¿CONDUCTISMO?</a:t>
            </a:r>
            <a:endParaRPr lang="es-419" sz="4400" i="1" dirty="0">
              <a:latin typeface="+mj-lt"/>
              <a:ea typeface="+mj-ea"/>
              <a:cs typeface="+mj-cs"/>
            </a:endParaRP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"/>
          </p:nvPr>
        </p:nvSpPr>
        <p:spPr>
          <a:solidFill>
            <a:schemeClr val="accent6">
              <a:lumMod val="60000"/>
              <a:lumOff val="40000"/>
            </a:schemeClr>
          </a:solidFill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s-AR" sz="4400" i="1" dirty="0" smtClean="0">
                <a:latin typeface="+mj-lt"/>
                <a:ea typeface="+mj-ea"/>
                <a:cs typeface="+mj-cs"/>
              </a:rPr>
              <a:t>¿CONSTRUCTIVISMO?</a:t>
            </a:r>
            <a:endParaRPr lang="es-419" sz="4400" i="1" dirty="0">
              <a:latin typeface="+mj-lt"/>
              <a:ea typeface="+mj-ea"/>
              <a:cs typeface="+mj-cs"/>
            </a:endParaRPr>
          </a:p>
        </p:txBody>
      </p:sp>
      <p:pic>
        <p:nvPicPr>
          <p:cNvPr id="14" name="Marcador de contenido 13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 rot="20027693">
            <a:off x="3760835" y="3775690"/>
            <a:ext cx="2209940" cy="1779349"/>
          </a:xfrm>
          <a:prstGeom prst="rect">
            <a:avLst/>
          </a:prstGeom>
        </p:spPr>
      </p:pic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xmlns="" id="{061A3774-7737-4EC1-B237-51573271B7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184397">
            <a:off x="8184857" y="4622600"/>
            <a:ext cx="2505075" cy="18192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12389">
            <a:off x="5948980" y="2949309"/>
            <a:ext cx="2621507" cy="174360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71" y="4321192"/>
            <a:ext cx="2816596" cy="223742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61554">
            <a:off x="8536556" y="3168438"/>
            <a:ext cx="3335383" cy="151482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976" y="2688788"/>
            <a:ext cx="2897382" cy="144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9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s-419" b="1" i="1" dirty="0"/>
              <a:t/>
            </a:r>
            <a:br>
              <a:rPr lang="es-419" b="1" i="1" dirty="0"/>
            </a:br>
            <a:r>
              <a:rPr lang="es-419" sz="2700" b="1" i="1" dirty="0"/>
              <a:t> </a:t>
            </a:r>
            <a:r>
              <a:rPr lang="es-AR" sz="2700" b="1" i="1" dirty="0">
                <a:ea typeface="+mn-ea"/>
                <a:cs typeface="+mn-cs"/>
              </a:rPr>
              <a:t>Sujetos y aprendizaje</a:t>
            </a:r>
            <a:br>
              <a:rPr lang="es-AR" sz="2700" b="1" i="1" dirty="0">
                <a:ea typeface="+mn-ea"/>
                <a:cs typeface="+mn-cs"/>
              </a:rPr>
            </a:br>
            <a:r>
              <a:rPr lang="es-AR" sz="2700" b="1" i="1" dirty="0">
                <a:ea typeface="+mn-ea"/>
                <a:cs typeface="+mn-cs"/>
              </a:rPr>
              <a:t>Ricardo Baquero . </a:t>
            </a:r>
            <a:r>
              <a:rPr lang="es-AR" sz="2700" b="1" i="1" dirty="0" err="1">
                <a:ea typeface="+mn-ea"/>
                <a:cs typeface="+mn-cs"/>
              </a:rPr>
              <a:t>M.E.C.y</a:t>
            </a:r>
            <a:r>
              <a:rPr lang="es-AR" sz="2700" b="1" i="1" dirty="0">
                <a:ea typeface="+mn-ea"/>
                <a:cs typeface="+mn-cs"/>
              </a:rPr>
              <a:t> T</a:t>
            </a:r>
            <a:br>
              <a:rPr lang="es-AR" sz="2700" b="1" i="1" dirty="0">
                <a:ea typeface="+mn-ea"/>
                <a:cs typeface="+mn-cs"/>
              </a:rPr>
            </a:br>
            <a:r>
              <a:rPr lang="es-AR" sz="2700" b="1" i="1" dirty="0">
                <a:ea typeface="+mn-ea"/>
                <a:cs typeface="+mn-cs"/>
              </a:rPr>
              <a:t>Elaboración de políticas y estrategias para la prevención del fracaso escolar</a:t>
            </a:r>
            <a:r>
              <a:rPr lang="es-419" b="1" i="1" dirty="0"/>
              <a:t/>
            </a:r>
            <a:br>
              <a:rPr lang="es-419" b="1" i="1" dirty="0"/>
            </a:br>
            <a:endParaRPr lang="es-419" b="1" i="1" dirty="0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 lnSpcReduction="10000"/>
          </a:bodyPr>
          <a:lstStyle/>
          <a:p>
            <a:pPr marL="0" lvl="0" indent="0"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es-AR" sz="4400" b="1" i="1" dirty="0">
                <a:solidFill>
                  <a:srgbClr val="002060"/>
                </a:solidFill>
              </a:rPr>
              <a:t>Enfoque socio-cultural (</a:t>
            </a:r>
            <a:r>
              <a:rPr lang="es-AR" sz="3500" b="1" i="1" dirty="0">
                <a:solidFill>
                  <a:srgbClr val="002060"/>
                </a:solidFill>
              </a:rPr>
              <a:t>Lev </a:t>
            </a:r>
            <a:r>
              <a:rPr lang="es-AR" sz="3500" b="1" i="1" dirty="0" err="1">
                <a:solidFill>
                  <a:srgbClr val="002060"/>
                </a:solidFill>
              </a:rPr>
              <a:t>Vigotsky</a:t>
            </a:r>
            <a:r>
              <a:rPr lang="es-AR" sz="4400" b="1" i="1" dirty="0">
                <a:solidFill>
                  <a:srgbClr val="002060"/>
                </a:solidFill>
              </a:rPr>
              <a:t>)</a:t>
            </a:r>
          </a:p>
          <a:p>
            <a:pPr marL="0" lvl="0" indent="0"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es-AR" sz="1800" b="1" i="1" dirty="0">
                <a:solidFill>
                  <a:srgbClr val="002060"/>
                </a:solidFill>
              </a:rPr>
              <a:t>El sujeto se desarrolla con otros. Estas relaciones intersubjetivas son indispensables. </a:t>
            </a:r>
            <a:endParaRPr lang="es-AR" sz="1800" b="1" i="1" dirty="0" smtClean="0">
              <a:solidFill>
                <a:srgbClr val="002060"/>
              </a:solidFill>
            </a:endParaRPr>
          </a:p>
          <a:p>
            <a:pPr marL="0" lvl="0" indent="0"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es-AR" sz="2400" b="1" i="1" u="sng" dirty="0" smtClean="0">
                <a:solidFill>
                  <a:srgbClr val="090359"/>
                </a:solidFill>
              </a:rPr>
              <a:t>El </a:t>
            </a:r>
            <a:r>
              <a:rPr lang="es-AR" sz="2400" b="1" i="1" u="sng" dirty="0">
                <a:solidFill>
                  <a:srgbClr val="090359"/>
                </a:solidFill>
              </a:rPr>
              <a:t>mediador cultural por excelencia es la palabra. </a:t>
            </a:r>
          </a:p>
          <a:p>
            <a:pPr marL="0" lvl="0" indent="0"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es-AR" sz="3000" b="1" i="1" dirty="0">
                <a:solidFill>
                  <a:srgbClr val="FF0000"/>
                </a:solidFill>
              </a:rPr>
              <a:t>Los  procesos sociales permiten el </a:t>
            </a:r>
            <a:r>
              <a:rPr lang="es-AR" sz="3000" b="1" i="1" dirty="0" smtClean="0">
                <a:solidFill>
                  <a:srgbClr val="FF0000"/>
                </a:solidFill>
              </a:rPr>
              <a:t>aprendizaje; este </a:t>
            </a:r>
            <a:r>
              <a:rPr lang="es-AR" sz="3000" b="1" i="1" dirty="0">
                <a:solidFill>
                  <a:srgbClr val="FF0000"/>
                </a:solidFill>
              </a:rPr>
              <a:t>se da en un doble proceso, </a:t>
            </a:r>
            <a:r>
              <a:rPr lang="es-AR" sz="3000" b="1" i="1" dirty="0" smtClean="0">
                <a:solidFill>
                  <a:srgbClr val="FF0000"/>
                </a:solidFill>
              </a:rPr>
              <a:t>inter-subjetivamente </a:t>
            </a:r>
            <a:r>
              <a:rPr lang="es-AR" sz="3000" b="1" i="1" dirty="0">
                <a:solidFill>
                  <a:srgbClr val="FF0000"/>
                </a:solidFill>
              </a:rPr>
              <a:t>e </a:t>
            </a:r>
            <a:r>
              <a:rPr lang="es-AR" sz="3000" b="1" i="1" dirty="0" err="1" smtClean="0">
                <a:solidFill>
                  <a:srgbClr val="FF0000"/>
                </a:solidFill>
              </a:rPr>
              <a:t>intra</a:t>
            </a:r>
            <a:r>
              <a:rPr lang="es-AR" sz="3000" b="1" i="1" dirty="0" smtClean="0">
                <a:solidFill>
                  <a:srgbClr val="FF0000"/>
                </a:solidFill>
              </a:rPr>
              <a:t>-subjetivamente</a:t>
            </a:r>
            <a:r>
              <a:rPr lang="es-AR" sz="3000" b="1" i="1" dirty="0">
                <a:solidFill>
                  <a:srgbClr val="FF0000"/>
                </a:solidFill>
              </a:rPr>
              <a:t>.</a:t>
            </a:r>
          </a:p>
          <a:p>
            <a:pPr marL="0" lvl="0" indent="0"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es-AR" sz="2400" b="1" i="1" dirty="0">
                <a:solidFill>
                  <a:srgbClr val="002060"/>
                </a:solidFill>
              </a:rPr>
              <a:t>Por ello decimos que los procesos de desarrollo y aprendizaje son procesos sociales e individuales a la vez.</a:t>
            </a:r>
          </a:p>
          <a:p>
            <a:pPr marL="0" lvl="0" indent="0"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es-AR" b="1" i="1" dirty="0">
                <a:solidFill>
                  <a:srgbClr val="002060"/>
                </a:solidFill>
              </a:rPr>
              <a:t>	</a:t>
            </a:r>
            <a:r>
              <a:rPr lang="es-AR" sz="2400" b="1" i="1" dirty="0">
                <a:solidFill>
                  <a:srgbClr val="002060"/>
                </a:solidFill>
              </a:rPr>
              <a:t>Desde esta perspectiva podemos comprender que  la educabilidad deja de ser una cualidad individual que porta el sujeto y se convierte en una posibilidad que brindan las situaciones educativas        […]</a:t>
            </a:r>
          </a:p>
          <a:p>
            <a:pPr marL="0" indent="0">
              <a:buNone/>
            </a:pPr>
            <a:endParaRPr lang="es-ES" sz="2600" b="1" dirty="0" smtClean="0"/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02820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s-419" b="1" i="1" dirty="0"/>
              <a:t/>
            </a:r>
            <a:br>
              <a:rPr lang="es-419" b="1" i="1" dirty="0"/>
            </a:br>
            <a:r>
              <a:rPr lang="es-419" sz="2700" b="1" i="1" dirty="0"/>
              <a:t> </a:t>
            </a:r>
            <a:r>
              <a:rPr lang="es-AR" sz="2700" b="1" i="1" dirty="0">
                <a:ea typeface="+mn-ea"/>
                <a:cs typeface="+mn-cs"/>
              </a:rPr>
              <a:t>Sujetos y aprendizaje</a:t>
            </a:r>
            <a:br>
              <a:rPr lang="es-AR" sz="2700" b="1" i="1" dirty="0">
                <a:ea typeface="+mn-ea"/>
                <a:cs typeface="+mn-cs"/>
              </a:rPr>
            </a:br>
            <a:r>
              <a:rPr lang="es-AR" sz="2700" b="1" i="1" dirty="0">
                <a:ea typeface="+mn-ea"/>
                <a:cs typeface="+mn-cs"/>
              </a:rPr>
              <a:t>Ricardo Baquero . </a:t>
            </a:r>
            <a:r>
              <a:rPr lang="es-AR" sz="2700" b="1" i="1" dirty="0" err="1">
                <a:ea typeface="+mn-ea"/>
                <a:cs typeface="+mn-cs"/>
              </a:rPr>
              <a:t>M.E.C.y</a:t>
            </a:r>
            <a:r>
              <a:rPr lang="es-AR" sz="2700" b="1" i="1" dirty="0">
                <a:ea typeface="+mn-ea"/>
                <a:cs typeface="+mn-cs"/>
              </a:rPr>
              <a:t> T</a:t>
            </a:r>
            <a:br>
              <a:rPr lang="es-AR" sz="2700" b="1" i="1" dirty="0">
                <a:ea typeface="+mn-ea"/>
                <a:cs typeface="+mn-cs"/>
              </a:rPr>
            </a:br>
            <a:r>
              <a:rPr lang="es-AR" sz="2700" b="1" i="1" dirty="0">
                <a:ea typeface="+mn-ea"/>
                <a:cs typeface="+mn-cs"/>
              </a:rPr>
              <a:t>Elaboración de políticas y estrategias para la prevención del fracaso escolar</a:t>
            </a:r>
            <a:r>
              <a:rPr lang="es-419" b="1" i="1" dirty="0"/>
              <a:t/>
            </a:r>
            <a:br>
              <a:rPr lang="es-419" b="1" i="1" dirty="0"/>
            </a:br>
            <a:endParaRPr lang="es-419" b="1" i="1" dirty="0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s-AR" sz="3800" b="1" i="1" dirty="0"/>
              <a:t>[…]</a:t>
            </a:r>
            <a:r>
              <a:rPr lang="es-AR" sz="3800" b="1" i="1" dirty="0">
                <a:solidFill>
                  <a:srgbClr val="002060"/>
                </a:solidFill>
              </a:rPr>
              <a:t>   ¿Cómo pensar el aprendizaje en la escuela?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s-AR" sz="3000" b="1" i="1" u="sng" dirty="0">
                <a:solidFill>
                  <a:srgbClr val="FF0000"/>
                </a:solidFill>
              </a:rPr>
              <a:t>Como una práctica situada</a:t>
            </a:r>
            <a:r>
              <a:rPr lang="es-AR" sz="3000" b="1" i="1" dirty="0">
                <a:solidFill>
                  <a:srgbClr val="FF0000"/>
                </a:solidFill>
              </a:rPr>
              <a:t>: sujeto y situación son una unidad.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s-AR" sz="3200" b="1" i="1" dirty="0">
                <a:solidFill>
                  <a:schemeClr val="accent6">
                    <a:lumMod val="75000"/>
                  </a:schemeClr>
                </a:solidFill>
              </a:rPr>
              <a:t>El aprendizaje se entiende como una actividad cultural de </a:t>
            </a:r>
            <a:r>
              <a:rPr lang="es-AR" sz="3200" b="1" i="1" u="sng" dirty="0">
                <a:solidFill>
                  <a:schemeClr val="accent6">
                    <a:lumMod val="75000"/>
                  </a:schemeClr>
                </a:solidFill>
              </a:rPr>
              <a:t>comprensión</a:t>
            </a:r>
            <a:r>
              <a:rPr lang="es-AR" sz="3200" b="1" i="1" dirty="0">
                <a:solidFill>
                  <a:schemeClr val="accent6">
                    <a:lumMod val="75000"/>
                  </a:schemeClr>
                </a:solidFill>
              </a:rPr>
              <a:t> y </a:t>
            </a:r>
            <a:r>
              <a:rPr lang="es-AR" sz="3200" b="1" i="1" u="sng" dirty="0">
                <a:solidFill>
                  <a:schemeClr val="accent6">
                    <a:lumMod val="75000"/>
                  </a:schemeClr>
                </a:solidFill>
              </a:rPr>
              <a:t>participación</a:t>
            </a:r>
            <a:r>
              <a:rPr lang="es-AR" sz="3200" b="1" i="1" dirty="0">
                <a:solidFill>
                  <a:schemeClr val="accent6">
                    <a:lumMod val="75000"/>
                  </a:schemeClr>
                </a:solidFill>
              </a:rPr>
              <a:t> de dos o más sujetos en una actividad conjunta que involucra acciones intelectuales, corporales, afectivas.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s-AR" sz="3200" b="1" i="1" dirty="0">
                <a:solidFill>
                  <a:srgbClr val="0070C0"/>
                </a:solidFill>
              </a:rPr>
              <a:t>A su vez el conocimiento es mudable, inestable, producto de la </a:t>
            </a:r>
            <a:r>
              <a:rPr lang="es-AR" sz="3200" b="1" i="1" u="sng" dirty="0">
                <a:solidFill>
                  <a:srgbClr val="0070C0"/>
                </a:solidFill>
              </a:rPr>
              <a:t>actividad cultural </a:t>
            </a:r>
            <a:r>
              <a:rPr lang="es-AR" sz="3200" b="1" i="1" dirty="0">
                <a:solidFill>
                  <a:srgbClr val="0070C0"/>
                </a:solidFill>
              </a:rPr>
              <a:t>que lo produce y </a:t>
            </a:r>
            <a:r>
              <a:rPr lang="es-AR" sz="3200" b="1" i="1" u="sng" dirty="0">
                <a:solidFill>
                  <a:srgbClr val="0070C0"/>
                </a:solidFill>
              </a:rPr>
              <a:t>significa</a:t>
            </a:r>
            <a:r>
              <a:rPr lang="es-AR" sz="3200" b="1" i="1" dirty="0">
                <a:solidFill>
                  <a:srgbClr val="0070C0"/>
                </a:solidFill>
              </a:rPr>
              <a:t>.</a:t>
            </a:r>
          </a:p>
          <a:p>
            <a:pPr marL="0" indent="0">
              <a:buNone/>
            </a:pPr>
            <a:endParaRPr lang="es-ES" sz="2600" b="1" dirty="0" smtClean="0"/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3930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s-419" b="1" i="1" dirty="0"/>
              <a:t/>
            </a:r>
            <a:br>
              <a:rPr lang="es-419" b="1" i="1" dirty="0"/>
            </a:br>
            <a:r>
              <a:rPr lang="es-419" b="1" i="1" dirty="0"/>
              <a:t> </a:t>
            </a:r>
            <a:r>
              <a:rPr lang="es-AR" b="1" i="1" dirty="0"/>
              <a:t>CONSTRUCTIVISMO</a:t>
            </a:r>
            <a:br>
              <a:rPr lang="es-AR" b="1" i="1" dirty="0"/>
            </a:br>
            <a:r>
              <a:rPr lang="es-AR" b="1" i="1" dirty="0"/>
              <a:t>S XX</a:t>
            </a:r>
            <a:r>
              <a:rPr lang="es-419" b="1" i="1" dirty="0"/>
              <a:t>	</a:t>
            </a:r>
            <a:br>
              <a:rPr lang="es-419" b="1" i="1" dirty="0"/>
            </a:br>
            <a:endParaRPr lang="es-419" b="1" i="1" dirty="0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es-ES" sz="4000" b="1" i="1" dirty="0" smtClean="0"/>
              <a:t>Aprendizaje Significativo</a:t>
            </a:r>
          </a:p>
          <a:p>
            <a:pPr marL="0" indent="0" algn="r">
              <a:buNone/>
            </a:pPr>
            <a:r>
              <a:rPr lang="es-ES" sz="4000" b="1" i="1" dirty="0" smtClean="0"/>
              <a:t>  </a:t>
            </a:r>
            <a:r>
              <a:rPr lang="es-ES" b="1" i="1" dirty="0" smtClean="0"/>
              <a:t>David Ausubel. </a:t>
            </a:r>
            <a:r>
              <a:rPr lang="es-ES" sz="1800" b="1" i="1" dirty="0" smtClean="0"/>
              <a:t>Psicólogo. Pedagogo. (EEUU. 1918-2008.)</a:t>
            </a:r>
          </a:p>
          <a:p>
            <a:pPr marL="0" indent="0" algn="r">
              <a:buNone/>
            </a:pPr>
            <a:endParaRPr lang="es-ES" sz="1300" b="1" i="1" dirty="0" smtClean="0"/>
          </a:p>
          <a:p>
            <a:pPr lvl="0">
              <a:buFont typeface="Wingdings" panose="05000000000000000000" pitchFamily="2" charset="2"/>
              <a:buChar char="ü"/>
            </a:pPr>
            <a:r>
              <a:rPr lang="es-AR" sz="3000" b="1" i="1" dirty="0" smtClean="0">
                <a:latin typeface="+mj-lt"/>
              </a:rPr>
              <a:t>La </a:t>
            </a:r>
            <a:r>
              <a:rPr lang="es-AR" sz="3000" i="1" dirty="0" smtClean="0"/>
              <a:t>asimilación / </a:t>
            </a:r>
            <a:r>
              <a:rPr lang="es-AR" sz="3000" b="1" i="1" dirty="0" smtClean="0">
                <a:latin typeface="+mj-lt"/>
              </a:rPr>
              <a:t>acomodación </a:t>
            </a:r>
            <a:r>
              <a:rPr lang="es-AR" sz="3000" b="1" i="1" dirty="0">
                <a:latin typeface="+mj-lt"/>
              </a:rPr>
              <a:t>es posible si hay </a:t>
            </a:r>
            <a:r>
              <a:rPr lang="es-AR" sz="3000" b="1" i="1" dirty="0">
                <a:solidFill>
                  <a:srgbClr val="FF0000"/>
                </a:solidFill>
                <a:latin typeface="+mj-lt"/>
              </a:rPr>
              <a:t>SIGNIFICATIVIDAD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s-AR" sz="3000" b="1" i="1" dirty="0">
                <a:latin typeface="+mj-lt"/>
              </a:rPr>
              <a:t>Incorporar a los esquemas cognitivos existentes, saberes afines a los </a:t>
            </a:r>
            <a:r>
              <a:rPr lang="es-AR" sz="3000" b="1" i="1" dirty="0" smtClean="0">
                <a:solidFill>
                  <a:srgbClr val="FF0000"/>
                </a:solidFill>
                <a:latin typeface="+mj-lt"/>
              </a:rPr>
              <a:t>SABERES PREVIOS </a:t>
            </a:r>
            <a:r>
              <a:rPr lang="es-AR" sz="3000" b="1" i="1" dirty="0" smtClean="0">
                <a:latin typeface="+mj-lt"/>
              </a:rPr>
              <a:t>y </a:t>
            </a:r>
            <a:r>
              <a:rPr lang="es-AR" sz="3000" b="1" i="1" dirty="0">
                <a:latin typeface="+mj-lt"/>
              </a:rPr>
              <a:t>no de modo arbitrario.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s-AR" sz="3000" b="1" i="1" dirty="0">
                <a:latin typeface="+mj-lt"/>
              </a:rPr>
              <a:t>La relación de lo nuevo con los </a:t>
            </a:r>
            <a:r>
              <a:rPr lang="es-AR" sz="3000" b="1" i="1" dirty="0" smtClean="0">
                <a:latin typeface="+mj-lt"/>
              </a:rPr>
              <a:t>saberes previos, </a:t>
            </a:r>
            <a:r>
              <a:rPr lang="es-AR" sz="3000" b="1" i="1" dirty="0">
                <a:latin typeface="+mj-lt"/>
              </a:rPr>
              <a:t>permite el </a:t>
            </a:r>
            <a:r>
              <a:rPr lang="es-AR" sz="3000" b="1" i="1" dirty="0">
                <a:solidFill>
                  <a:srgbClr val="FF0000"/>
                </a:solidFill>
                <a:latin typeface="+mj-lt"/>
              </a:rPr>
              <a:t>ANCLAJE</a:t>
            </a:r>
          </a:p>
          <a:p>
            <a:pPr marL="0" lvl="0" indent="0" algn="ctr">
              <a:buNone/>
            </a:pPr>
            <a:r>
              <a:rPr lang="es-AR" sz="3500" b="1" i="1" dirty="0" smtClean="0">
                <a:latin typeface="+mj-lt"/>
              </a:rPr>
              <a:t>Aprender </a:t>
            </a:r>
            <a:r>
              <a:rPr lang="es-AR" sz="3500" b="1" i="1" dirty="0">
                <a:latin typeface="+mj-lt"/>
              </a:rPr>
              <a:t>es </a:t>
            </a:r>
            <a:r>
              <a:rPr lang="es-AR" sz="3500" b="1" i="1" dirty="0" smtClean="0">
                <a:latin typeface="+mj-lt"/>
              </a:rPr>
              <a:t>COMPRENDER</a:t>
            </a:r>
          </a:p>
          <a:p>
            <a:pPr marL="0" lvl="0" indent="0" algn="ctr">
              <a:buNone/>
            </a:pPr>
            <a:r>
              <a:rPr lang="es-AR" sz="2600" b="1" i="1" dirty="0" smtClean="0">
                <a:latin typeface="+mj-lt"/>
              </a:rPr>
              <a:t>(podrá conocerse –incluso recordarse- aquello que se comprenda)</a:t>
            </a:r>
            <a:endParaRPr lang="es-AR" sz="2600" b="1" i="1" dirty="0">
              <a:latin typeface="+mj-lt"/>
            </a:endParaRPr>
          </a:p>
          <a:p>
            <a:pPr marL="0" indent="0">
              <a:buNone/>
            </a:pPr>
            <a:endParaRPr lang="es-ES" sz="2600" b="1" dirty="0" smtClean="0"/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5100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3303"/>
            <a:ext cx="5600891" cy="27562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89567"/>
            <a:ext cx="5600891" cy="216843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08" y="1933301"/>
            <a:ext cx="4857351" cy="4924697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pPr algn="ctr"/>
            <a:r>
              <a:rPr lang="es-AR" b="1" i="1" dirty="0" smtClean="0"/>
              <a:t>CONDUCTISMO</a:t>
            </a:r>
            <a:r>
              <a:rPr lang="es-AR" sz="3600" b="1" i="1" dirty="0" smtClean="0"/>
              <a:t/>
            </a:r>
            <a:br>
              <a:rPr lang="es-AR" sz="3600" b="1" i="1" dirty="0" smtClean="0"/>
            </a:br>
            <a:r>
              <a:rPr lang="es-AR" sz="3600" b="1" i="1" dirty="0" smtClean="0"/>
              <a:t>Conductas observables </a:t>
            </a:r>
            <a:br>
              <a:rPr lang="es-AR" sz="3600" b="1" i="1" dirty="0" smtClean="0"/>
            </a:br>
            <a:r>
              <a:rPr lang="es-AR" sz="3600" b="1" i="1" dirty="0" smtClean="0"/>
              <a:t>Repetición / memorización / automatismo</a:t>
            </a:r>
            <a:endParaRPr lang="es-419" sz="3600" b="1" i="1" dirty="0"/>
          </a:p>
        </p:txBody>
      </p:sp>
    </p:spTree>
    <p:extLst>
      <p:ext uri="{BB962C8B-B14F-4D97-AF65-F5344CB8AC3E}">
        <p14:creationId xmlns:p14="http://schemas.microsoft.com/office/powerpoint/2010/main" val="238403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42944"/>
          </a:xfrm>
          <a:solidFill>
            <a:schemeClr val="accent4"/>
          </a:solidFill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pPr algn="ctr"/>
            <a:r>
              <a:rPr lang="es-AR" b="1" i="1" dirty="0" smtClean="0"/>
              <a:t/>
            </a:r>
            <a:br>
              <a:rPr lang="es-AR" b="1" i="1" dirty="0" smtClean="0"/>
            </a:br>
            <a:r>
              <a:rPr lang="es-AR" b="1" i="1" dirty="0" smtClean="0"/>
              <a:t>La </a:t>
            </a:r>
            <a:r>
              <a:rPr lang="es-AR" b="1" i="1" dirty="0"/>
              <a:t>propuesta de </a:t>
            </a:r>
            <a:r>
              <a:rPr lang="es-419" b="1" i="1" dirty="0" smtClean="0"/>
              <a:t>John Watson </a:t>
            </a:r>
            <a:r>
              <a:rPr lang="es-419" sz="2000" b="1" i="1" dirty="0">
                <a:solidFill>
                  <a:prstClr val="black"/>
                </a:solidFill>
              </a:rPr>
              <a:t>(EEUU </a:t>
            </a:r>
            <a:r>
              <a:rPr lang="es-419" sz="2000" b="1" i="1" dirty="0" smtClean="0">
                <a:solidFill>
                  <a:prstClr val="black"/>
                </a:solidFill>
              </a:rPr>
              <a:t>1878-1958)</a:t>
            </a:r>
            <a:r>
              <a:rPr lang="es-419" sz="2000" b="1" i="1" dirty="0">
                <a:solidFill>
                  <a:prstClr val="black"/>
                </a:solidFill>
              </a:rPr>
              <a:t/>
            </a:r>
            <a:br>
              <a:rPr lang="es-419" sz="2000" b="1" i="1" dirty="0">
                <a:solidFill>
                  <a:prstClr val="black"/>
                </a:solidFill>
              </a:rPr>
            </a:br>
            <a:r>
              <a:rPr lang="es-419" sz="2000" b="1" i="1" dirty="0" smtClean="0">
                <a:solidFill>
                  <a:prstClr val="black"/>
                </a:solidFill>
              </a:rPr>
              <a:t>Psicólogo  </a:t>
            </a:r>
            <a:r>
              <a:rPr lang="es-419" b="1" i="1" dirty="0" smtClean="0"/>
              <a:t>-</a:t>
            </a:r>
            <a:r>
              <a:rPr lang="es-419" sz="3200" b="1" i="1" dirty="0" smtClean="0"/>
              <a:t>fundador del conductismo-</a:t>
            </a:r>
            <a:br>
              <a:rPr lang="es-419" sz="3200" b="1" i="1" dirty="0" smtClean="0"/>
            </a:br>
            <a:r>
              <a:rPr lang="es-419" sz="3200" b="1" i="1" dirty="0" smtClean="0"/>
              <a:t>Aprendizaje mediante estímulo-respuesta</a:t>
            </a:r>
            <a:br>
              <a:rPr lang="es-419" sz="3200" b="1" i="1" dirty="0" smtClean="0"/>
            </a:br>
            <a:endParaRPr lang="es-419" sz="3200" b="1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513" y="2628899"/>
            <a:ext cx="7246076" cy="405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9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41862"/>
            <a:ext cx="4125686" cy="4494503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s-AR" sz="3600" b="1" i="1" dirty="0"/>
              <a:t>La propuesta de </a:t>
            </a:r>
            <a:r>
              <a:rPr lang="es-AR" sz="3600" b="1" i="1" dirty="0" err="1"/>
              <a:t>Ivan</a:t>
            </a:r>
            <a:r>
              <a:rPr lang="es-AR" sz="3600" b="1" i="1" dirty="0"/>
              <a:t> </a:t>
            </a:r>
            <a:r>
              <a:rPr lang="es-AR" sz="3600" b="1" i="1" dirty="0" err="1"/>
              <a:t>Pavlov</a:t>
            </a:r>
            <a:r>
              <a:rPr lang="es-AR" sz="3600" b="1" i="1" dirty="0"/>
              <a:t> </a:t>
            </a:r>
            <a:r>
              <a:rPr lang="es-419" sz="1800" b="1" i="1" dirty="0" smtClean="0">
                <a:solidFill>
                  <a:prstClr val="black"/>
                </a:solidFill>
              </a:rPr>
              <a:t>(Imperio ruso. 1849-1936)</a:t>
            </a:r>
            <a:r>
              <a:rPr lang="es-419" sz="1800" b="1" i="1" dirty="0">
                <a:solidFill>
                  <a:prstClr val="black"/>
                </a:solidFill>
              </a:rPr>
              <a:t/>
            </a:r>
            <a:br>
              <a:rPr lang="es-419" sz="1800" b="1" i="1" dirty="0">
                <a:solidFill>
                  <a:prstClr val="black"/>
                </a:solidFill>
              </a:rPr>
            </a:br>
            <a:r>
              <a:rPr lang="es-419" sz="1800" b="1" i="1" dirty="0" smtClean="0">
                <a:solidFill>
                  <a:prstClr val="black"/>
                </a:solidFill>
              </a:rPr>
              <a:t>Médico Fisiólogo. </a:t>
            </a:r>
            <a:br>
              <a:rPr lang="es-419" sz="1800" b="1" i="1" dirty="0" smtClean="0">
                <a:solidFill>
                  <a:prstClr val="black"/>
                </a:solidFill>
              </a:rPr>
            </a:br>
            <a:r>
              <a:rPr lang="es-AR" sz="3600" b="1" i="1" dirty="0" smtClean="0"/>
              <a:t>Aprendizaje </a:t>
            </a:r>
            <a:r>
              <a:rPr lang="es-AR" sz="3600" b="1" i="1" dirty="0"/>
              <a:t>mediante estímulo - respuesta</a:t>
            </a:r>
            <a:endParaRPr lang="es-419" sz="3600" b="1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576" y="1841862"/>
            <a:ext cx="5041829" cy="437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1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s-AR" sz="3600" b="1" i="1" dirty="0"/>
              <a:t>La propuesta de </a:t>
            </a:r>
            <a:r>
              <a:rPr lang="es-419" sz="3600" b="1" i="1" dirty="0"/>
              <a:t>Edward Thorndike </a:t>
            </a:r>
            <a:r>
              <a:rPr lang="es-419" sz="2000" b="1" i="1" dirty="0" smtClean="0"/>
              <a:t>(EEUU 1874-1949)</a:t>
            </a:r>
            <a:br>
              <a:rPr lang="es-419" sz="2000" b="1" i="1" dirty="0" smtClean="0"/>
            </a:br>
            <a:r>
              <a:rPr lang="es-419" sz="2000" b="1" i="1" dirty="0" smtClean="0"/>
              <a:t>Psicólogo y pedagogo. Conexionismo</a:t>
            </a:r>
            <a:r>
              <a:rPr lang="es-419" sz="3600" b="1" i="1" dirty="0"/>
              <a:t/>
            </a:r>
            <a:br>
              <a:rPr lang="es-419" sz="3600" b="1" i="1" dirty="0"/>
            </a:br>
            <a:r>
              <a:rPr lang="es-419" sz="3600" b="1" i="1" dirty="0"/>
              <a:t>Aprendizaje por ensayo y error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17" y="1894114"/>
            <a:ext cx="7341326" cy="47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5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s-419" sz="3600" b="1" i="1" dirty="0"/>
              <a:t/>
            </a:r>
            <a:br>
              <a:rPr lang="es-419" sz="3600" b="1" i="1" dirty="0"/>
            </a:br>
            <a:r>
              <a:rPr lang="es-419" sz="3600" b="1" i="1" dirty="0"/>
              <a:t> </a:t>
            </a:r>
            <a:r>
              <a:rPr lang="es-419" sz="3600" b="1" i="1" dirty="0" smtClean="0"/>
              <a:t/>
            </a:r>
            <a:br>
              <a:rPr lang="es-419" sz="3600" b="1" i="1" dirty="0" smtClean="0"/>
            </a:br>
            <a:r>
              <a:rPr lang="es-AR" sz="3600" b="1" i="1" dirty="0" smtClean="0"/>
              <a:t>La </a:t>
            </a:r>
            <a:r>
              <a:rPr lang="es-AR" sz="3600" b="1" i="1" dirty="0"/>
              <a:t>propuesta de </a:t>
            </a:r>
            <a:r>
              <a:rPr lang="es-AR" sz="3600" b="1" i="1" dirty="0" err="1"/>
              <a:t>Frederic</a:t>
            </a:r>
            <a:r>
              <a:rPr lang="es-AR" sz="3600" b="1" i="1" dirty="0"/>
              <a:t> </a:t>
            </a:r>
            <a:r>
              <a:rPr lang="es-AR" sz="3600" b="1" i="1" dirty="0" err="1"/>
              <a:t>Skinner</a:t>
            </a:r>
            <a:r>
              <a:rPr lang="es-AR" sz="3600" b="1" i="1" dirty="0"/>
              <a:t> </a:t>
            </a:r>
            <a:r>
              <a:rPr lang="es-419" sz="2000" b="1" i="1" dirty="0">
                <a:solidFill>
                  <a:prstClr val="black"/>
                </a:solidFill>
              </a:rPr>
              <a:t>(EEUU </a:t>
            </a:r>
            <a:r>
              <a:rPr lang="es-419" sz="2000" b="1" i="1" dirty="0" smtClean="0">
                <a:solidFill>
                  <a:prstClr val="black"/>
                </a:solidFill>
              </a:rPr>
              <a:t>1904-1990)</a:t>
            </a:r>
            <a:r>
              <a:rPr lang="es-419" sz="2000" b="1" i="1" dirty="0">
                <a:solidFill>
                  <a:prstClr val="black"/>
                </a:solidFill>
              </a:rPr>
              <a:t/>
            </a:r>
            <a:br>
              <a:rPr lang="es-419" sz="2000" b="1" i="1" dirty="0">
                <a:solidFill>
                  <a:prstClr val="black"/>
                </a:solidFill>
              </a:rPr>
            </a:br>
            <a:r>
              <a:rPr lang="es-419" sz="2000" b="1" i="1" dirty="0" smtClean="0">
                <a:solidFill>
                  <a:prstClr val="black"/>
                </a:solidFill>
              </a:rPr>
              <a:t>Psicólogo. Filósofo.</a:t>
            </a:r>
            <a:br>
              <a:rPr lang="es-419" sz="2000" b="1" i="1" dirty="0" smtClean="0">
                <a:solidFill>
                  <a:prstClr val="black"/>
                </a:solidFill>
              </a:rPr>
            </a:br>
            <a:r>
              <a:rPr lang="es-AR" sz="3600" b="1" i="1" dirty="0" smtClean="0"/>
              <a:t>Aprendizaje </a:t>
            </a:r>
            <a:r>
              <a:rPr lang="es-AR" sz="3600" b="1" i="1" dirty="0"/>
              <a:t>mediante </a:t>
            </a:r>
            <a:r>
              <a:rPr lang="es-AR" sz="3600" b="1" i="1" dirty="0" smtClean="0"/>
              <a:t>reforzadores positivos o negativos</a:t>
            </a:r>
            <a:r>
              <a:rPr lang="es-AR" sz="3600" b="1" i="1" dirty="0"/>
              <a:t/>
            </a:r>
            <a:br>
              <a:rPr lang="es-AR" sz="3600" b="1" i="1" dirty="0"/>
            </a:br>
            <a:r>
              <a:rPr lang="es-419" sz="3600" b="1" i="1" dirty="0"/>
              <a:t>	</a:t>
            </a:r>
            <a:br>
              <a:rPr lang="es-419" sz="3600" b="1" i="1" dirty="0"/>
            </a:br>
            <a:endParaRPr lang="es-419" sz="3600" b="1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3303"/>
            <a:ext cx="5209903" cy="42454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102" y="1841861"/>
            <a:ext cx="5403669" cy="446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8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s-419" b="1" i="1" dirty="0"/>
              <a:t/>
            </a:r>
            <a:br>
              <a:rPr lang="es-419" b="1" i="1" dirty="0"/>
            </a:br>
            <a:r>
              <a:rPr lang="es-419" b="1" i="1" dirty="0"/>
              <a:t> </a:t>
            </a:r>
            <a:r>
              <a:rPr lang="es-AR" b="1" i="1" dirty="0"/>
              <a:t>CONSTRUCTIVISMO</a:t>
            </a:r>
            <a:br>
              <a:rPr lang="es-AR" b="1" i="1" dirty="0"/>
            </a:br>
            <a:r>
              <a:rPr lang="es-AR" b="1" i="1" dirty="0"/>
              <a:t>S XX</a:t>
            </a:r>
            <a:r>
              <a:rPr lang="es-419" b="1" i="1" dirty="0"/>
              <a:t>	</a:t>
            </a:r>
            <a:br>
              <a:rPr lang="es-419" b="1" i="1" dirty="0"/>
            </a:br>
            <a:endParaRPr lang="es-419" b="1" i="1" dirty="0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0" lvl="0" indent="0" algn="r">
              <a:buNone/>
            </a:pPr>
            <a:r>
              <a:rPr lang="es-ES" b="1" i="1" dirty="0" smtClean="0"/>
              <a:t>Epistemología genética            Jean Piaget (</a:t>
            </a:r>
            <a:r>
              <a:rPr lang="es-ES" sz="1800" b="1" i="1" dirty="0" smtClean="0"/>
              <a:t>Suiza. 1896-1980</a:t>
            </a:r>
            <a:r>
              <a:rPr lang="es-ES" b="1" i="1" dirty="0" smtClean="0"/>
              <a:t>) </a:t>
            </a:r>
            <a:r>
              <a:rPr lang="es-ES" sz="1800" b="1" i="1" dirty="0">
                <a:solidFill>
                  <a:prstClr val="black"/>
                </a:solidFill>
              </a:rPr>
              <a:t>Epistemólogo. Biólogo. </a:t>
            </a:r>
            <a:endParaRPr lang="es-ES" sz="1800" i="1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s-ES" sz="4000" b="1" dirty="0" smtClean="0"/>
              <a:t>Aprendizaje</a:t>
            </a:r>
            <a:r>
              <a:rPr lang="es-ES" dirty="0" smtClean="0"/>
              <a:t>:                   INTERACCIÓN     </a:t>
            </a:r>
            <a:r>
              <a:rPr lang="es-ES" b="1" dirty="0" smtClean="0"/>
              <a:t>SUJETO</a:t>
            </a:r>
            <a:r>
              <a:rPr lang="es-ES" dirty="0" smtClean="0"/>
              <a:t>      -     </a:t>
            </a:r>
            <a:r>
              <a:rPr lang="es-ES" b="1" dirty="0" smtClean="0"/>
              <a:t>OBJETO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                                                                            Cognoscente     Cognoscible</a:t>
            </a:r>
          </a:p>
          <a:p>
            <a:pPr marL="0" indent="0">
              <a:buNone/>
            </a:pPr>
            <a:r>
              <a:rPr lang="es-ES" b="1" dirty="0" smtClean="0"/>
              <a:t>ASIMILACIÓN / ACOMODACIÓN</a:t>
            </a:r>
          </a:p>
          <a:p>
            <a:pPr marL="0" indent="0">
              <a:buNone/>
            </a:pPr>
            <a:r>
              <a:rPr lang="es-ES" dirty="0" smtClean="0"/>
              <a:t> </a:t>
            </a:r>
          </a:p>
          <a:p>
            <a:pPr marL="0" indent="0">
              <a:buNone/>
            </a:pPr>
            <a:r>
              <a:rPr lang="es-ES" b="1" i="1" dirty="0" smtClean="0"/>
              <a:t>                                            EQUILIBRACIÓN =  ADAPTACIÓN</a:t>
            </a:r>
          </a:p>
          <a:p>
            <a:endParaRPr lang="es-419" dirty="0"/>
          </a:p>
        </p:txBody>
      </p:sp>
      <p:sp>
        <p:nvSpPr>
          <p:cNvPr id="13" name="Flecha derecha 12"/>
          <p:cNvSpPr/>
          <p:nvPr/>
        </p:nvSpPr>
        <p:spPr>
          <a:xfrm>
            <a:off x="3735976" y="2559049"/>
            <a:ext cx="1123405" cy="340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4" name="Flecha abajo 13"/>
          <p:cNvSpPr/>
          <p:nvPr/>
        </p:nvSpPr>
        <p:spPr>
          <a:xfrm flipH="1">
            <a:off x="7910648" y="3042375"/>
            <a:ext cx="261257" cy="444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5" name="Flecha abajo 14"/>
          <p:cNvSpPr/>
          <p:nvPr/>
        </p:nvSpPr>
        <p:spPr>
          <a:xfrm flipH="1">
            <a:off x="10020301" y="3016249"/>
            <a:ext cx="222068" cy="444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6" name="Flecha abajo 15"/>
          <p:cNvSpPr/>
          <p:nvPr/>
        </p:nvSpPr>
        <p:spPr>
          <a:xfrm flipH="1">
            <a:off x="1731369" y="2847452"/>
            <a:ext cx="312421" cy="1018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8" name="Conector angular 17"/>
          <p:cNvCxnSpPr/>
          <p:nvPr/>
        </p:nvCxnSpPr>
        <p:spPr>
          <a:xfrm>
            <a:off x="1503316" y="4712654"/>
            <a:ext cx="2441666" cy="431074"/>
          </a:xfrm>
          <a:prstGeom prst="bentConnector3">
            <a:avLst>
              <a:gd name="adj1" fmla="val 4572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8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s-419" b="1" i="1" dirty="0"/>
              <a:t/>
            </a:r>
            <a:br>
              <a:rPr lang="es-419" b="1" i="1" dirty="0"/>
            </a:br>
            <a:r>
              <a:rPr lang="es-419" b="1" i="1" dirty="0"/>
              <a:t> </a:t>
            </a:r>
            <a:r>
              <a:rPr lang="es-AR" b="1" i="1" dirty="0"/>
              <a:t>CONSTRUCTIVISMO</a:t>
            </a:r>
            <a:br>
              <a:rPr lang="es-AR" b="1" i="1" dirty="0"/>
            </a:br>
            <a:r>
              <a:rPr lang="es-AR" b="1" i="1" dirty="0"/>
              <a:t>S XX</a:t>
            </a:r>
            <a:r>
              <a:rPr lang="es-419" b="1" i="1" dirty="0"/>
              <a:t>	</a:t>
            </a:r>
            <a:br>
              <a:rPr lang="es-419" b="1" i="1" dirty="0"/>
            </a:br>
            <a:endParaRPr lang="es-419" b="1" i="1" dirty="0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0" lvl="0" indent="0" algn="r">
              <a:buNone/>
            </a:pPr>
            <a:r>
              <a:rPr lang="es-ES" sz="4000" b="1" i="1" dirty="0" smtClean="0"/>
              <a:t>Modelo socio-cultural      </a:t>
            </a:r>
            <a:r>
              <a:rPr lang="es-ES" b="1" i="1" dirty="0" smtClean="0"/>
              <a:t>Lev </a:t>
            </a:r>
            <a:r>
              <a:rPr lang="es-ES" b="1" i="1" dirty="0" err="1" smtClean="0"/>
              <a:t>Vigotsky</a:t>
            </a:r>
            <a:r>
              <a:rPr lang="es-ES" b="1" i="1" dirty="0" smtClean="0"/>
              <a:t> </a:t>
            </a:r>
            <a:r>
              <a:rPr lang="es-ES" sz="1800" b="1" i="1" dirty="0">
                <a:solidFill>
                  <a:prstClr val="black"/>
                </a:solidFill>
              </a:rPr>
              <a:t>Psicólogo. </a:t>
            </a:r>
            <a:r>
              <a:rPr lang="es-419" sz="1600" b="1" i="1" dirty="0">
                <a:solidFill>
                  <a:prstClr val="black"/>
                </a:solidFill>
                <a:latin typeface="Calibri Light" panose="020F0302020204030204"/>
              </a:rPr>
              <a:t>(Imperio ruso. 1896-1934)</a:t>
            </a:r>
            <a:endParaRPr lang="es-ES" b="1" i="1" dirty="0">
              <a:solidFill>
                <a:prstClr val="black"/>
              </a:solidFill>
            </a:endParaRPr>
          </a:p>
          <a:p>
            <a:pPr marL="0" indent="0" algn="r">
              <a:buNone/>
            </a:pPr>
            <a:endParaRPr lang="es-ES" i="1" dirty="0" smtClean="0"/>
          </a:p>
          <a:p>
            <a:pPr marL="0" indent="0">
              <a:buNone/>
            </a:pPr>
            <a:endParaRPr lang="es-ES" sz="4000" b="1" dirty="0" smtClean="0"/>
          </a:p>
          <a:p>
            <a:endParaRPr lang="es-419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977" y="2351314"/>
            <a:ext cx="9196252" cy="344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8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s-419" b="1" i="1" dirty="0"/>
              <a:t/>
            </a:r>
            <a:br>
              <a:rPr lang="es-419" b="1" i="1" dirty="0"/>
            </a:br>
            <a:r>
              <a:rPr lang="es-419" b="1" i="1" dirty="0"/>
              <a:t> </a:t>
            </a:r>
            <a:r>
              <a:rPr lang="es-AR" b="1" i="1" dirty="0"/>
              <a:t>CONSTRUCTIVISMO</a:t>
            </a:r>
            <a:br>
              <a:rPr lang="es-AR" b="1" i="1" dirty="0"/>
            </a:br>
            <a:r>
              <a:rPr lang="es-AR" b="1" i="1" dirty="0"/>
              <a:t>S XX</a:t>
            </a:r>
            <a:r>
              <a:rPr lang="es-419" b="1" i="1" dirty="0"/>
              <a:t>	</a:t>
            </a:r>
            <a:br>
              <a:rPr lang="es-419" b="1" i="1" dirty="0"/>
            </a:br>
            <a:endParaRPr lang="es-419" b="1" i="1" dirty="0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s-ES" sz="4000" b="1" i="1" dirty="0" smtClean="0"/>
              <a:t>Modelo socio-cultural   </a:t>
            </a:r>
            <a:r>
              <a:rPr lang="es-ES" sz="3200" b="1" i="1" dirty="0" smtClean="0"/>
              <a:t>Lev </a:t>
            </a:r>
            <a:r>
              <a:rPr lang="es-ES" sz="3200" b="1" i="1" dirty="0" err="1" smtClean="0"/>
              <a:t>Vigotsky</a:t>
            </a:r>
            <a:endParaRPr lang="es-ES" i="1" dirty="0" smtClean="0"/>
          </a:p>
          <a:p>
            <a:pPr marL="0" indent="0">
              <a:buNone/>
            </a:pPr>
            <a:endParaRPr lang="es-ES" sz="4000" b="1" dirty="0" smtClean="0"/>
          </a:p>
          <a:p>
            <a:endParaRPr lang="es-419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91" y="2233749"/>
            <a:ext cx="5643156" cy="35661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737" y="2233750"/>
            <a:ext cx="4702629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1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286</Words>
  <Application>Microsoft Office PowerPoint</Application>
  <PresentationFormat>Panorámica</PresentationFormat>
  <Paragraphs>42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Tema de Office</vt:lpstr>
      <vt:lpstr>Cómo comprender el aprendizaje</vt:lpstr>
      <vt:lpstr>CONDUCTISMO Conductas observables  Repetición / memorización / automatismo</vt:lpstr>
      <vt:lpstr> La propuesta de John Watson (EEUU 1878-1958) Psicólogo  -fundador del conductismo- Aprendizaje mediante estímulo-respuesta </vt:lpstr>
      <vt:lpstr>La propuesta de Ivan Pavlov (Imperio ruso. 1849-1936) Médico Fisiólogo.  Aprendizaje mediante estímulo - respuesta</vt:lpstr>
      <vt:lpstr>La propuesta de Edward Thorndike (EEUU 1874-1949) Psicólogo y pedagogo. Conexionismo Aprendizaje por ensayo y error</vt:lpstr>
      <vt:lpstr>   La propuesta de Frederic Skinner (EEUU 1904-1990) Psicólogo. Filósofo. Aprendizaje mediante reforzadores positivos o negativos   </vt:lpstr>
      <vt:lpstr>  CONSTRUCTIVISMO S XX  </vt:lpstr>
      <vt:lpstr>  CONSTRUCTIVISMO S XX  </vt:lpstr>
      <vt:lpstr>  CONSTRUCTIVISMO S XX  </vt:lpstr>
      <vt:lpstr>  Sujetos y aprendizaje Ricardo Baquero . M.E.C.y T Elaboración de políticas y estrategias para la prevención del fracaso escolar </vt:lpstr>
      <vt:lpstr>  Sujetos y aprendizaje Ricardo Baquero . M.E.C.y T Elaboración de políticas y estrategias para la prevención del fracaso escolar </vt:lpstr>
      <vt:lpstr>  CONSTRUCTIVISMO S XX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Blanca</cp:lastModifiedBy>
  <cp:revision>22</cp:revision>
  <dcterms:created xsi:type="dcterms:W3CDTF">2021-04-27T23:13:14Z</dcterms:created>
  <dcterms:modified xsi:type="dcterms:W3CDTF">2022-09-05T19:08:03Z</dcterms:modified>
</cp:coreProperties>
</file>